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6"/>
  </p:notesMasterIdLst>
  <p:sldIdLst>
    <p:sldId id="261" r:id="rId2"/>
    <p:sldId id="266" r:id="rId3"/>
    <p:sldId id="276" r:id="rId4"/>
    <p:sldId id="275" r:id="rId5"/>
    <p:sldId id="277" r:id="rId6"/>
    <p:sldId id="263" r:id="rId7"/>
    <p:sldId id="282" r:id="rId8"/>
    <p:sldId id="272" r:id="rId9"/>
    <p:sldId id="274" r:id="rId10"/>
    <p:sldId id="273"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7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86CD9-B25D-4175-925B-AF03B57BF5D7}" type="datetimeFigureOut">
              <a:rPr lang="en-US" smtClean="0"/>
              <a:pPr/>
              <a:t>09/19/2022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B72A5-0ED6-4A44-B8CC-64DA6E71E709}" type="slidenum">
              <a:rPr lang="en-US" smtClean="0"/>
              <a:pPr/>
              <a:t>‹#›</a:t>
            </a:fld>
            <a:endParaRPr lang="en-US"/>
          </a:p>
        </p:txBody>
      </p:sp>
    </p:spTree>
    <p:extLst>
      <p:ext uri="{BB962C8B-B14F-4D97-AF65-F5344CB8AC3E}">
        <p14:creationId xmlns:p14="http://schemas.microsoft.com/office/powerpoint/2010/main" val="379092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Three basic ways people respond to conflict:</a:t>
            </a:r>
          </a:p>
          <a:p>
            <a:r>
              <a:rPr lang="en-US" sz="1200" kern="1200" dirty="0">
                <a:solidFill>
                  <a:schemeClr val="tx1"/>
                </a:solidFill>
                <a:effectLst/>
                <a:latin typeface="+mn-lt"/>
                <a:ea typeface="+mn-ea"/>
                <a:cs typeface="+mn-cs"/>
              </a:rPr>
              <a:t>1) Escape (Peace “faking”) (Gen 16:1-6; 1 Sam. 2:22-25 – Denial; Gen 16:6-8 – flight; 1 Sam 31:4 - suicide)</a:t>
            </a:r>
          </a:p>
          <a:p>
            <a:r>
              <a:rPr lang="en-US" sz="1200" kern="1200" dirty="0">
                <a:solidFill>
                  <a:schemeClr val="tx1"/>
                </a:solidFill>
                <a:effectLst/>
                <a:latin typeface="+mn-lt"/>
                <a:ea typeface="+mn-ea"/>
                <a:cs typeface="+mn-cs"/>
              </a:rPr>
              <a:t>2)  Peacemaking (“making”) ({Personal/one on one}</a:t>
            </a:r>
            <a:r>
              <a:rPr lang="en-US" sz="1200" kern="1200" dirty="0" err="1">
                <a:solidFill>
                  <a:schemeClr val="tx1"/>
                </a:solidFill>
                <a:effectLst/>
                <a:latin typeface="+mn-lt"/>
                <a:ea typeface="+mn-ea"/>
                <a:cs typeface="+mn-cs"/>
              </a:rPr>
              <a:t>Prov</a:t>
            </a:r>
            <a:r>
              <a:rPr lang="en-US" sz="1200" kern="1200" dirty="0">
                <a:solidFill>
                  <a:schemeClr val="tx1"/>
                </a:solidFill>
                <a:effectLst/>
                <a:latin typeface="+mn-lt"/>
                <a:ea typeface="+mn-ea"/>
                <a:cs typeface="+mn-cs"/>
              </a:rPr>
              <a:t> 19:11, 12:16, 17:14; Col 3:13, 1Peter 4:8 – Overlook Offense; Matt 5:23-23; </a:t>
            </a:r>
            <a:r>
              <a:rPr lang="en-US" sz="1200" kern="1200" dirty="0" err="1">
                <a:solidFill>
                  <a:schemeClr val="tx1"/>
                </a:solidFill>
                <a:effectLst/>
                <a:latin typeface="+mn-lt"/>
                <a:ea typeface="+mn-ea"/>
                <a:cs typeface="+mn-cs"/>
              </a:rPr>
              <a:t>Prov</a:t>
            </a:r>
            <a:r>
              <a:rPr lang="en-US" sz="1200" kern="1200" dirty="0">
                <a:solidFill>
                  <a:schemeClr val="tx1"/>
                </a:solidFill>
                <a:effectLst/>
                <a:latin typeface="+mn-lt"/>
                <a:ea typeface="+mn-ea"/>
                <a:cs typeface="+mn-cs"/>
              </a:rPr>
              <a:t> 28:13 – Reconciliation; Phil 2:4 – Negotiation; {Group/Assisted} Matt 18:16-Mediation; 1Cor6:1-8 – Arbitration; Matt 18:17 - Accountability</a:t>
            </a:r>
          </a:p>
          <a:p>
            <a:r>
              <a:rPr lang="en-US" sz="1200" kern="1200" dirty="0">
                <a:solidFill>
                  <a:schemeClr val="tx1"/>
                </a:solidFill>
                <a:effectLst/>
                <a:latin typeface="+mn-lt"/>
                <a:ea typeface="+mn-ea"/>
                <a:cs typeface="+mn-cs"/>
              </a:rPr>
              <a:t>3)  Attack (Peace “braking”) (Acts 6:8-15 – Assault; Acts 24:1-26:32, Romans 13:1-5 – Litigation; Acts 7:54-58, 1 John 3:15, Matthew 5:21-22 – Murder)</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pg</a:t>
            </a:r>
            <a:r>
              <a:rPr lang="en-US" sz="1200" kern="1200" dirty="0">
                <a:solidFill>
                  <a:schemeClr val="tx1"/>
                </a:solidFill>
                <a:effectLst/>
                <a:latin typeface="+mn-lt"/>
                <a:ea typeface="+mn-ea"/>
                <a:cs typeface="+mn-cs"/>
              </a:rPr>
              <a:t> 22, 24-27)</a:t>
            </a:r>
          </a:p>
          <a:p>
            <a:r>
              <a:rPr lang="en-US" sz="1200" kern="1200" dirty="0">
                <a:solidFill>
                  <a:schemeClr val="tx1"/>
                </a:solidFill>
                <a:effectLst/>
                <a:latin typeface="+mn-lt"/>
                <a:ea typeface="+mn-ea"/>
                <a:cs typeface="+mn-cs"/>
              </a:rPr>
              <a:t>The slope tends to move from the Public to the Private</a:t>
            </a:r>
          </a:p>
          <a:p>
            <a:r>
              <a:rPr lang="en-US" sz="1200" kern="1200" dirty="0">
                <a:solidFill>
                  <a:schemeClr val="tx1"/>
                </a:solidFill>
                <a:effectLst/>
                <a:latin typeface="+mn-lt"/>
                <a:ea typeface="+mn-ea"/>
                <a:cs typeface="+mn-cs"/>
              </a:rPr>
              <a:t>Both extremes may result in death (Suicide-Murder)</a:t>
            </a:r>
          </a:p>
          <a:p>
            <a:r>
              <a:rPr lang="en-US" sz="1200" kern="1200" dirty="0">
                <a:solidFill>
                  <a:schemeClr val="tx1"/>
                </a:solidFill>
                <a:effectLst/>
                <a:latin typeface="+mn-lt"/>
                <a:ea typeface="+mn-ea"/>
                <a:cs typeface="+mn-cs"/>
              </a:rPr>
              <a:t>The slope moves from Me to Us to You  “us” is aware of everyone’s interest including God’s</a:t>
            </a:r>
          </a:p>
          <a:p>
            <a:r>
              <a:rPr lang="en-US" sz="1200" kern="1200" dirty="0">
                <a:solidFill>
                  <a:schemeClr val="tx1"/>
                </a:solidFill>
                <a:effectLst/>
                <a:latin typeface="+mn-lt"/>
                <a:ea typeface="+mn-ea"/>
                <a:cs typeface="+mn-cs"/>
              </a:rPr>
              <a:t>Between the extremes all lead to a deterioration of the relationship.  But peacemaking eventually results in reconciliation. (</a:t>
            </a:r>
            <a:r>
              <a:rPr lang="en-US" sz="1200" kern="1200" dirty="0" err="1">
                <a:solidFill>
                  <a:schemeClr val="tx1"/>
                </a:solidFill>
                <a:effectLst/>
                <a:latin typeface="+mn-lt"/>
                <a:ea typeface="+mn-ea"/>
                <a:cs typeface="+mn-cs"/>
              </a:rPr>
              <a:t>pg</a:t>
            </a:r>
            <a:r>
              <a:rPr lang="en-US" sz="1200" kern="1200" dirty="0">
                <a:solidFill>
                  <a:schemeClr val="tx1"/>
                </a:solidFill>
                <a:effectLst/>
                <a:latin typeface="+mn-lt"/>
                <a:ea typeface="+mn-ea"/>
                <a:cs typeface="+mn-cs"/>
              </a:rPr>
              <a:t> 28-29)</a:t>
            </a:r>
          </a:p>
          <a:p>
            <a:endParaRPr lang="en-US" dirty="0"/>
          </a:p>
        </p:txBody>
      </p:sp>
      <p:sp>
        <p:nvSpPr>
          <p:cNvPr id="4" name="Slide Number Placeholder 3"/>
          <p:cNvSpPr>
            <a:spLocks noGrp="1"/>
          </p:cNvSpPr>
          <p:nvPr>
            <p:ph type="sldNum" sz="quarter" idx="10"/>
          </p:nvPr>
        </p:nvSpPr>
        <p:spPr/>
        <p:txBody>
          <a:bodyPr/>
          <a:lstStyle/>
          <a:p>
            <a:fld id="{CB3B72A5-0ED6-4A44-B8CC-64DA6E71E709}" type="slidenum">
              <a:rPr lang="en-US" smtClean="0"/>
              <a:pPr/>
              <a:t>6</a:t>
            </a:fld>
            <a:endParaRPr lang="en-US"/>
          </a:p>
        </p:txBody>
      </p:sp>
    </p:spTree>
    <p:extLst>
      <p:ext uri="{BB962C8B-B14F-4D97-AF65-F5344CB8AC3E}">
        <p14:creationId xmlns:p14="http://schemas.microsoft.com/office/powerpoint/2010/main" val="195366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Beatitudes!</a:t>
            </a:r>
          </a:p>
        </p:txBody>
      </p:sp>
      <p:sp>
        <p:nvSpPr>
          <p:cNvPr id="4" name="Slide Number Placeholder 3"/>
          <p:cNvSpPr>
            <a:spLocks noGrp="1"/>
          </p:cNvSpPr>
          <p:nvPr>
            <p:ph type="sldNum" sz="quarter" idx="10"/>
          </p:nvPr>
        </p:nvSpPr>
        <p:spPr/>
        <p:txBody>
          <a:bodyPr/>
          <a:lstStyle/>
          <a:p>
            <a:fld id="{CB3B72A5-0ED6-4A44-B8CC-64DA6E71E709}" type="slidenum">
              <a:rPr lang="en-US" smtClean="0"/>
              <a:pPr/>
              <a:t>8</a:t>
            </a:fld>
            <a:endParaRPr lang="en-US"/>
          </a:p>
        </p:txBody>
      </p:sp>
    </p:spTree>
    <p:extLst>
      <p:ext uri="{BB962C8B-B14F-4D97-AF65-F5344CB8AC3E}">
        <p14:creationId xmlns:p14="http://schemas.microsoft.com/office/powerpoint/2010/main" val="550444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801AFBD-2EC3-4783-9EB7-E94F78D48842}" type="datetimeFigureOut">
              <a:rPr lang="en-US" smtClean="0"/>
              <a:pPr/>
              <a:t>09/19/2022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B6C43A9-1C0A-4662-A6F7-8968DF070166}" type="slidenum">
              <a:rPr lang="en-US" smtClean="0"/>
              <a:pPr/>
              <a:t>‹#›</a:t>
            </a:fld>
            <a:endParaRPr lang="en-US"/>
          </a:p>
        </p:txBody>
      </p:sp>
      <p:grpSp>
        <p:nvGrpSpPr>
          <p:cNvPr id="8" name="Group 7"/>
          <p:cNvGrpSpPr/>
          <p:nvPr/>
        </p:nvGrpSpPr>
        <p:grpSpPr>
          <a:xfrm>
            <a:off x="1194100" y="2887531"/>
            <a:ext cx="6779111" cy="923330"/>
            <a:chOff x="1172584" y="1381459"/>
            <a:chExt cx="6779110" cy="923329"/>
          </a:xfrm>
          <a:effectLst>
            <a:outerShdw blurRad="38100" dist="12700" dir="16200000" rotWithShape="0">
              <a:prstClr val="black">
                <a:alpha val="30000"/>
              </a:prstClr>
            </a:outerShdw>
          </a:effectLst>
        </p:grpSpPr>
        <p:sp>
          <p:nvSpPr>
            <p:cNvPr id="9" name="TextBox 8"/>
            <p:cNvSpPr txBox="1"/>
            <p:nvPr/>
          </p:nvSpPr>
          <p:spPr>
            <a:xfrm>
              <a:off x="4147073" y="1381459"/>
              <a:ext cx="877163" cy="923329"/>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2" y="1387737"/>
            <a:ext cx="6777319"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1AFBD-2EC3-4783-9EB7-E94F78D48842}" type="datetimeFigureOut">
              <a:rPr lang="en-US" smtClean="0"/>
              <a:pPr/>
              <a:t>09/19/2022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C43A9-1C0A-4662-A6F7-8968DF070166}" type="slidenum">
              <a:rPr lang="en-US" smtClean="0"/>
              <a:pPr/>
              <a:t>‹#›</a:t>
            </a:fld>
            <a:endParaRPr lang="en-US"/>
          </a:p>
        </p:txBody>
      </p:sp>
      <p:grpSp>
        <p:nvGrpSpPr>
          <p:cNvPr id="11" name="Group 10"/>
          <p:cNvGrpSpPr/>
          <p:nvPr/>
        </p:nvGrpSpPr>
        <p:grpSpPr>
          <a:xfrm>
            <a:off x="1172585" y="1392217"/>
            <a:ext cx="6779111" cy="923330"/>
            <a:chOff x="1172584" y="1381459"/>
            <a:chExt cx="6779110" cy="923329"/>
          </a:xfrm>
        </p:grpSpPr>
        <p:sp>
          <p:nvSpPr>
            <p:cNvPr id="15" name="TextBox 14"/>
            <p:cNvSpPr txBox="1"/>
            <p:nvPr/>
          </p:nvSpPr>
          <p:spPr>
            <a:xfrm>
              <a:off x="4147073" y="1381459"/>
              <a:ext cx="877163" cy="923329"/>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1" y="559399"/>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1AFBD-2EC3-4783-9EB7-E94F78D48842}" type="datetimeFigureOut">
              <a:rPr lang="en-US" smtClean="0"/>
              <a:pPr/>
              <a:t>09/19/2022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C43A9-1C0A-4662-A6F7-8968DF070166}" type="slidenum">
              <a:rPr lang="en-US" smtClean="0"/>
              <a:pPr/>
              <a:t>‹#›</a:t>
            </a:fld>
            <a:endParaRPr lang="en-US"/>
          </a:p>
        </p:txBody>
      </p:sp>
      <p:grpSp>
        <p:nvGrpSpPr>
          <p:cNvPr id="11" name="Group 10"/>
          <p:cNvGrpSpPr/>
          <p:nvPr/>
        </p:nvGrpSpPr>
        <p:grpSpPr>
          <a:xfrm rot="5400000">
            <a:off x="3909051" y="2880824"/>
            <a:ext cx="5480154" cy="923330"/>
            <a:chOff x="1815339" y="1381458"/>
            <a:chExt cx="5480154" cy="923329"/>
          </a:xfrm>
        </p:grpSpPr>
        <p:sp>
          <p:nvSpPr>
            <p:cNvPr id="12" name="TextBox 11"/>
            <p:cNvSpPr txBox="1"/>
            <p:nvPr/>
          </p:nvSpPr>
          <p:spPr>
            <a:xfrm>
              <a:off x="4147072" y="1381458"/>
              <a:ext cx="877163" cy="923329"/>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1AFBD-2EC3-4783-9EB7-E94F78D48842}" type="datetimeFigureOut">
              <a:rPr lang="en-US" smtClean="0"/>
              <a:pPr/>
              <a:t>09/19/2022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C43A9-1C0A-4662-A6F7-8968DF070166}"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5" y="1392217"/>
            <a:ext cx="6779111" cy="923330"/>
            <a:chOff x="1172584" y="1381459"/>
            <a:chExt cx="6779110" cy="923329"/>
          </a:xfrm>
        </p:grpSpPr>
        <p:sp>
          <p:nvSpPr>
            <p:cNvPr id="13" name="TextBox 12"/>
            <p:cNvSpPr txBox="1"/>
            <p:nvPr/>
          </p:nvSpPr>
          <p:spPr>
            <a:xfrm>
              <a:off x="4147073" y="1381459"/>
              <a:ext cx="877163" cy="923329"/>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5" y="2887579"/>
            <a:ext cx="6779111" cy="923330"/>
            <a:chOff x="1172584" y="1381459"/>
            <a:chExt cx="6779110" cy="923329"/>
          </a:xfrm>
        </p:grpSpPr>
        <p:sp>
          <p:nvSpPr>
            <p:cNvPr id="9" name="TextBox 8"/>
            <p:cNvSpPr txBox="1"/>
            <p:nvPr/>
          </p:nvSpPr>
          <p:spPr>
            <a:xfrm>
              <a:off x="4147073" y="1381459"/>
              <a:ext cx="877163" cy="923329"/>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1"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9" y="3767317"/>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01AFBD-2EC3-4783-9EB7-E94F78D48842}" type="datetimeFigureOut">
              <a:rPr lang="en-US" smtClean="0"/>
              <a:pPr/>
              <a:t>09/19/2022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C43A9-1C0A-4662-A6F7-8968DF07016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01AFBD-2EC3-4783-9EB7-E94F78D48842}" type="datetimeFigureOut">
              <a:rPr lang="en-US" smtClean="0"/>
              <a:pPr/>
              <a:t>09/19/2022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C43A9-1C0A-4662-A6F7-8968DF070166}"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5" y="1392217"/>
            <a:ext cx="6779111" cy="923330"/>
            <a:chOff x="1172584" y="1381459"/>
            <a:chExt cx="6779110" cy="923329"/>
          </a:xfrm>
        </p:grpSpPr>
        <p:sp>
          <p:nvSpPr>
            <p:cNvPr id="14" name="TextBox 13"/>
            <p:cNvSpPr txBox="1"/>
            <p:nvPr/>
          </p:nvSpPr>
          <p:spPr>
            <a:xfrm>
              <a:off x="4147073" y="1381459"/>
              <a:ext cx="877163" cy="923329"/>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1" y="2240280"/>
            <a:ext cx="3442447"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7"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01AFBD-2EC3-4783-9EB7-E94F78D48842}" type="datetimeFigureOut">
              <a:rPr lang="en-US" smtClean="0"/>
              <a:pPr/>
              <a:t>09/19/2022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C43A9-1C0A-4662-A6F7-8968DF070166}" type="slidenum">
              <a:rPr lang="en-US" smtClean="0"/>
              <a:pPr/>
              <a:t>‹#›</a:t>
            </a:fld>
            <a:endParaRPr lang="en-US"/>
          </a:p>
        </p:txBody>
      </p:sp>
      <p:grpSp>
        <p:nvGrpSpPr>
          <p:cNvPr id="14" name="Group 13"/>
          <p:cNvGrpSpPr/>
          <p:nvPr/>
        </p:nvGrpSpPr>
        <p:grpSpPr>
          <a:xfrm>
            <a:off x="1172585" y="1392217"/>
            <a:ext cx="6779111" cy="923330"/>
            <a:chOff x="1172584" y="1381459"/>
            <a:chExt cx="6779110" cy="923329"/>
          </a:xfrm>
        </p:grpSpPr>
        <p:sp>
          <p:nvSpPr>
            <p:cNvPr id="16" name="TextBox 15"/>
            <p:cNvSpPr txBox="1"/>
            <p:nvPr/>
          </p:nvSpPr>
          <p:spPr>
            <a:xfrm>
              <a:off x="4147073" y="1381459"/>
              <a:ext cx="877163" cy="923329"/>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01AFBD-2EC3-4783-9EB7-E94F78D48842}" type="datetimeFigureOut">
              <a:rPr lang="en-US" smtClean="0"/>
              <a:pPr/>
              <a:t>09/19/2022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C43A9-1C0A-4662-A6F7-8968DF070166}" type="slidenum">
              <a:rPr lang="en-US" smtClean="0"/>
              <a:pPr/>
              <a:t>‹#›</a:t>
            </a:fld>
            <a:endParaRPr lang="en-US"/>
          </a:p>
        </p:txBody>
      </p:sp>
      <p:grpSp>
        <p:nvGrpSpPr>
          <p:cNvPr id="10" name="Group 9"/>
          <p:cNvGrpSpPr/>
          <p:nvPr/>
        </p:nvGrpSpPr>
        <p:grpSpPr>
          <a:xfrm>
            <a:off x="1172585" y="1392217"/>
            <a:ext cx="6779111" cy="923330"/>
            <a:chOff x="1172584" y="1381459"/>
            <a:chExt cx="6779110" cy="923329"/>
          </a:xfrm>
        </p:grpSpPr>
        <p:sp>
          <p:nvSpPr>
            <p:cNvPr id="14" name="TextBox 13"/>
            <p:cNvSpPr txBox="1"/>
            <p:nvPr/>
          </p:nvSpPr>
          <p:spPr>
            <a:xfrm>
              <a:off x="4147073" y="1381459"/>
              <a:ext cx="877163" cy="923329"/>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1AFBD-2EC3-4783-9EB7-E94F78D48842}" type="datetimeFigureOut">
              <a:rPr lang="en-US" smtClean="0"/>
              <a:pPr/>
              <a:t>09/19/2022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C43A9-1C0A-4662-A6F7-8968DF0701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80" y="1678196"/>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9"/>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80" y="3603813"/>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01AFBD-2EC3-4783-9EB7-E94F78D48842}" type="datetimeFigureOut">
              <a:rPr lang="en-US" smtClean="0"/>
              <a:pPr/>
              <a:t>09/19/2022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C43A9-1C0A-4662-A6F7-8968DF0701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4668819"/>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3" y="666966"/>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7"/>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01AFBD-2EC3-4783-9EB7-E94F78D48842}" type="datetimeFigureOut">
              <a:rPr lang="en-US" smtClean="0"/>
              <a:pPr/>
              <a:t>09/19/2022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C43A9-1C0A-4662-A6F7-8968DF0701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1" y="570157"/>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9" y="2248348"/>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9" y="6161443"/>
            <a:ext cx="2133600" cy="365125"/>
          </a:xfrm>
          <a:prstGeom prst="rect">
            <a:avLst/>
          </a:prstGeom>
        </p:spPr>
        <p:txBody>
          <a:bodyPr vert="horz" lIns="91440" tIns="45720" rIns="91440" bIns="45720" rtlCol="0" anchor="ctr"/>
          <a:lstStyle>
            <a:lvl1pPr algn="l">
              <a:defRPr sz="1200">
                <a:solidFill>
                  <a:schemeClr val="tx2"/>
                </a:solidFill>
              </a:defRPr>
            </a:lvl1pPr>
          </a:lstStyle>
          <a:p>
            <a:fld id="{2801AFBD-2EC3-4783-9EB7-E94F78D48842}" type="datetimeFigureOut">
              <a:rPr lang="en-US" smtClean="0"/>
              <a:pPr/>
              <a:t>09/19/2022</a:t>
            </a:fld>
            <a:endParaRPr lang="en-US"/>
          </a:p>
        </p:txBody>
      </p:sp>
      <p:sp>
        <p:nvSpPr>
          <p:cNvPr id="5" name="Footer Placeholder 4"/>
          <p:cNvSpPr>
            <a:spLocks noGrp="1"/>
          </p:cNvSpPr>
          <p:nvPr>
            <p:ph type="ftr" sz="quarter" idx="3"/>
          </p:nvPr>
        </p:nvSpPr>
        <p:spPr>
          <a:xfrm>
            <a:off x="3124200" y="6161443"/>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3"/>
            <a:ext cx="2133600" cy="365125"/>
          </a:xfrm>
          <a:prstGeom prst="rect">
            <a:avLst/>
          </a:prstGeom>
        </p:spPr>
        <p:txBody>
          <a:bodyPr vert="horz" lIns="91440" tIns="45720" rIns="91440" bIns="45720" rtlCol="0" anchor="ctr"/>
          <a:lstStyle>
            <a:lvl1pPr algn="r">
              <a:defRPr sz="1200">
                <a:solidFill>
                  <a:schemeClr val="tx2"/>
                </a:solidFill>
              </a:defRPr>
            </a:lvl1pPr>
          </a:lstStyle>
          <a:p>
            <a:fld id="{AB6C43A9-1C0A-4662-A6F7-8968DF0701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usccb.org/bible/matthew/1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eacemaker.net/wp-content/uploads/2015/02/slope.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0489" y="571501"/>
            <a:ext cx="3668911" cy="2400299"/>
          </a:xfrm>
        </p:spPr>
      </p:pic>
      <p:sp>
        <p:nvSpPr>
          <p:cNvPr id="4" name="Title 3"/>
          <p:cNvSpPr>
            <a:spLocks noGrp="1"/>
          </p:cNvSpPr>
          <p:nvPr>
            <p:ph type="title"/>
          </p:nvPr>
        </p:nvSpPr>
        <p:spPr>
          <a:xfrm>
            <a:off x="457200" y="3810000"/>
            <a:ext cx="8229600" cy="1905000"/>
          </a:xfrm>
        </p:spPr>
        <p:txBody>
          <a:bodyPr>
            <a:noAutofit/>
          </a:bodyPr>
          <a:lstStyle/>
          <a:p>
            <a:r>
              <a:rPr lang="en-US" sz="7200" b="1" dirty="0">
                <a:latin typeface="Freestyle Script" panose="030804020302050B0404" pitchFamily="66" charset="0"/>
              </a:rPr>
              <a:t>Mercy, Me!</a:t>
            </a:r>
            <a:br>
              <a:rPr lang="en-US" sz="7200" b="1" dirty="0">
                <a:latin typeface="Freestyle Script" panose="030804020302050B0404" pitchFamily="66" charset="0"/>
              </a:rPr>
            </a:br>
            <a:r>
              <a:rPr lang="en-US" sz="4800" dirty="0">
                <a:latin typeface="Freestyle Script" panose="030804020302050B0404" pitchFamily="66" charset="0"/>
              </a:rPr>
              <a:t>Handling Personal Conflict in a Merciful Way</a:t>
            </a:r>
            <a:br>
              <a:rPr lang="en-US" sz="7200" b="1" dirty="0">
                <a:latin typeface="Freestyle Script" panose="030804020302050B0404" pitchFamily="66" charset="0"/>
              </a:rPr>
            </a:br>
            <a:r>
              <a:rPr lang="en-US" sz="4000" b="1" dirty="0">
                <a:latin typeface="Freestyle Script" panose="030804020302050B0404" pitchFamily="66" charset="0"/>
              </a:rPr>
              <a:t> 21 October 2015</a:t>
            </a:r>
            <a:br>
              <a:rPr lang="en-US" sz="4000" b="1" dirty="0">
                <a:latin typeface="Freestyle Script" panose="030804020302050B0404" pitchFamily="66" charset="0"/>
              </a:rPr>
            </a:br>
            <a:endParaRPr lang="en-US" sz="4000" b="1" dirty="0">
              <a:latin typeface="Freestyle Script" panose="030804020302050B0404" pitchFamily="66" charset="0"/>
            </a:endParaRPr>
          </a:p>
        </p:txBody>
      </p:sp>
      <p:sp>
        <p:nvSpPr>
          <p:cNvPr id="7" name="TextBox 6"/>
          <p:cNvSpPr txBox="1"/>
          <p:nvPr/>
        </p:nvSpPr>
        <p:spPr>
          <a:xfrm>
            <a:off x="0" y="6519446"/>
            <a:ext cx="8229600" cy="338554"/>
          </a:xfrm>
          <a:prstGeom prst="rect">
            <a:avLst/>
          </a:prstGeom>
          <a:noFill/>
        </p:spPr>
        <p:txBody>
          <a:bodyPr wrap="square" rtlCol="0">
            <a:spAutoFit/>
          </a:bodyPr>
          <a:lstStyle/>
          <a:p>
            <a:r>
              <a:rPr lang="en-US" sz="1600" b="1" dirty="0"/>
              <a:t>Military Council of Catholic Women-Worldwide, Inc.</a:t>
            </a:r>
          </a:p>
        </p:txBody>
      </p:sp>
      <p:sp>
        <p:nvSpPr>
          <p:cNvPr id="9" name="Rectangle 8"/>
          <p:cNvSpPr/>
          <p:nvPr/>
        </p:nvSpPr>
        <p:spPr>
          <a:xfrm rot="5400000">
            <a:off x="3238500" y="38100"/>
            <a:ext cx="2438400" cy="3276600"/>
          </a:xfrm>
          <a:prstGeom prst="rect">
            <a:avLst/>
          </a:prstGeom>
          <a:noFill/>
        </p:spPr>
        <p:txBody>
          <a:bodyPr wrap="none" lIns="91440" tIns="45720" rIns="91440" bIns="45720">
            <a:prstTxWarp prst="textCircle">
              <a:avLst>
                <a:gd name="adj" fmla="val 72637"/>
              </a:avLst>
            </a:prstTxWarp>
            <a:spAutoFit/>
            <a:scene3d>
              <a:camera prst="orthographicFront"/>
              <a:lightRig rig="threePt" dir="t"/>
            </a:scene3d>
            <a:sp3d extrusionH="57150">
              <a:bevelT w="38100" h="38100"/>
            </a:sp3d>
          </a:bodyPr>
          <a:lstStyle/>
          <a:p>
            <a:pPr algn="ctr"/>
            <a:r>
              <a:rPr lang="en-US" sz="3600" i="1" spc="100" dirty="0">
                <a:ln w="18000">
                  <a:solidFill>
                    <a:schemeClr val="accent1">
                      <a:satMod val="200000"/>
                      <a:tint val="72000"/>
                    </a:schemeClr>
                  </a:solidFill>
                  <a:prstDash val="solid"/>
                </a:ln>
                <a:solidFill>
                  <a:schemeClr val="tx2">
                    <a:alpha val="5700"/>
                  </a:schemeClr>
                </a:solidFill>
              </a:rPr>
              <a:t>A Journey of Faith Presentation</a:t>
            </a:r>
            <a:endParaRPr lang="en-US" sz="3600" i="1" cap="none" spc="100" dirty="0">
              <a:ln w="18000">
                <a:solidFill>
                  <a:schemeClr val="accent1">
                    <a:satMod val="200000"/>
                    <a:tint val="72000"/>
                  </a:schemeClr>
                </a:solidFill>
                <a:prstDash val="solid"/>
              </a:ln>
              <a:solidFill>
                <a:schemeClr val="tx2">
                  <a:alpha val="5700"/>
                </a:schemeClr>
              </a:solidFill>
            </a:endParaRPr>
          </a:p>
        </p:txBody>
      </p:sp>
      <p:sp>
        <p:nvSpPr>
          <p:cNvPr id="2" name="TextBox 1"/>
          <p:cNvSpPr txBox="1"/>
          <p:nvPr/>
        </p:nvSpPr>
        <p:spPr>
          <a:xfrm>
            <a:off x="7177424" y="6226314"/>
            <a:ext cx="1737976" cy="707886"/>
          </a:xfrm>
          <a:prstGeom prst="rect">
            <a:avLst/>
          </a:prstGeom>
          <a:noFill/>
        </p:spPr>
        <p:txBody>
          <a:bodyPr wrap="none" rtlCol="0">
            <a:spAutoFit/>
          </a:bodyPr>
          <a:lstStyle/>
          <a:p>
            <a:r>
              <a:rPr lang="en-US" sz="4000" b="1" dirty="0">
                <a:solidFill>
                  <a:srgbClr val="895D1D"/>
                </a:solidFill>
                <a:latin typeface="Freestyle Script" panose="030804020302050B0404" pitchFamily="66" charset="0"/>
                <a:ea typeface="+mj-ea"/>
                <a:cs typeface="+mj-cs"/>
              </a:rPr>
              <a:t>Erin Lunday</a:t>
            </a:r>
            <a:endParaRPr lang="en-US" dirty="0"/>
          </a:p>
        </p:txBody>
      </p:sp>
    </p:spTree>
    <p:extLst>
      <p:ext uri="{BB962C8B-B14F-4D97-AF65-F5344CB8AC3E}">
        <p14:creationId xmlns:p14="http://schemas.microsoft.com/office/powerpoint/2010/main" val="285985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0355" y="2247900"/>
            <a:ext cx="5887378" cy="4229100"/>
          </a:xfrm>
        </p:spPr>
      </p:pic>
      <p:sp>
        <p:nvSpPr>
          <p:cNvPr id="3" name="Title 2"/>
          <p:cNvSpPr>
            <a:spLocks noGrp="1"/>
          </p:cNvSpPr>
          <p:nvPr>
            <p:ph type="title"/>
          </p:nvPr>
        </p:nvSpPr>
        <p:spPr>
          <a:xfrm>
            <a:off x="533401" y="545950"/>
            <a:ext cx="8229600" cy="1054250"/>
          </a:xfrm>
        </p:spPr>
        <p:txBody>
          <a:bodyPr/>
          <a:lstStyle/>
          <a:p>
            <a:r>
              <a:rPr lang="en-US" sz="6000" dirty="0">
                <a:latin typeface="Freestyle Script" panose="030804020302050B0404" pitchFamily="66" charset="0"/>
              </a:rPr>
              <a:t>How Much Are You Willing to Give? </a:t>
            </a:r>
            <a:br>
              <a:rPr lang="en-US" sz="6000" dirty="0">
                <a:latin typeface="Freestyle Script" panose="030804020302050B0404" pitchFamily="66" charset="0"/>
              </a:rPr>
            </a:br>
            <a:r>
              <a:rPr lang="en-US" sz="6000" dirty="0">
                <a:latin typeface="Freestyle Script" panose="030804020302050B0404" pitchFamily="66" charset="0"/>
              </a:rPr>
              <a:t>(in and let go)</a:t>
            </a:r>
          </a:p>
        </p:txBody>
      </p:sp>
    </p:spTree>
    <p:extLst>
      <p:ext uri="{BB962C8B-B14F-4D97-AF65-F5344CB8AC3E}">
        <p14:creationId xmlns:p14="http://schemas.microsoft.com/office/powerpoint/2010/main" val="382030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Understand the vocation of your ladies:</a:t>
            </a:r>
          </a:p>
          <a:p>
            <a:pPr lvl="1"/>
            <a:r>
              <a:rPr lang="en-US" dirty="0"/>
              <a:t>“…person’s vocation should be where their deep joy meets the world’s deep need.” (Frederick </a:t>
            </a:r>
            <a:r>
              <a:rPr lang="en-US" dirty="0" err="1"/>
              <a:t>Buecher</a:t>
            </a:r>
            <a:r>
              <a:rPr lang="en-US" dirty="0"/>
              <a:t>)</a:t>
            </a:r>
          </a:p>
          <a:p>
            <a:pPr lvl="1"/>
            <a:r>
              <a:rPr lang="en-US" dirty="0"/>
              <a:t>Image of the church as the Body of Christ is a powerful challenge to our individualism &amp; self-reliance</a:t>
            </a:r>
          </a:p>
          <a:p>
            <a:pPr lvl="1"/>
            <a:r>
              <a:rPr lang="en-US" dirty="0"/>
              <a:t>Our individual vocations are simply one part of the larger vocation of humanity to respond to God’s manifold grace.</a:t>
            </a:r>
          </a:p>
          <a:p>
            <a:pPr lvl="1"/>
            <a:r>
              <a:rPr lang="en-US" dirty="0"/>
              <a:t>Our lives with God and with one another are to be one continuous exchange of gifts.</a:t>
            </a:r>
          </a:p>
          <a:p>
            <a:pPr lvl="1"/>
            <a:r>
              <a:rPr lang="en-US" dirty="0"/>
              <a:t>The importance of DISCERNMENT!!!  And truly understanding your Spiritual Gifts!</a:t>
            </a:r>
          </a:p>
        </p:txBody>
      </p:sp>
      <p:sp>
        <p:nvSpPr>
          <p:cNvPr id="3" name="Title 2"/>
          <p:cNvSpPr>
            <a:spLocks noGrp="1"/>
          </p:cNvSpPr>
          <p:nvPr>
            <p:ph type="title"/>
          </p:nvPr>
        </p:nvSpPr>
        <p:spPr/>
        <p:txBody>
          <a:bodyPr/>
          <a:lstStyle/>
          <a:p>
            <a:r>
              <a:rPr lang="en-US" sz="7200" dirty="0">
                <a:latin typeface="Freestyle Script" panose="030804020302050B0404" pitchFamily="66" charset="0"/>
              </a:rPr>
              <a:t>Advice for CWOC Leaders…</a:t>
            </a:r>
          </a:p>
        </p:txBody>
      </p:sp>
    </p:spTree>
    <p:extLst>
      <p:ext uri="{BB962C8B-B14F-4D97-AF65-F5344CB8AC3E}">
        <p14:creationId xmlns:p14="http://schemas.microsoft.com/office/powerpoint/2010/main" val="330570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All-powerful God, you dwell within us.  Hear our prayer.</a:t>
            </a:r>
          </a:p>
          <a:p>
            <a:r>
              <a:rPr lang="en-US" dirty="0"/>
              <a:t>As we build the sense of community, let’s take Paul’s words to the Philippians to heart:  “If in Christ there is anything that will move you, any incentive in love, any fellowship in the Spirit, any warmth or sympathy – I appeal to you, make my joy complete by being….one in love, one in heart, and one in mind.</a:t>
            </a:r>
          </a:p>
          <a:p>
            <a:r>
              <a:rPr lang="en-US" dirty="0"/>
              <a:t>Holy Spirit, in Jesus we have the example of love and fellowship to follow as we create community.</a:t>
            </a:r>
          </a:p>
          <a:p>
            <a:r>
              <a:rPr lang="en-US" dirty="0"/>
              <a:t>Help us to follow his example with determination and joy.</a:t>
            </a:r>
          </a:p>
          <a:p>
            <a:r>
              <a:rPr lang="en-US" dirty="0"/>
              <a:t>In complete trust in your providence, we lift our voices to you, ever-faithful God.  Amen</a:t>
            </a:r>
          </a:p>
          <a:p>
            <a:r>
              <a:rPr lang="en-US" i="1" dirty="0"/>
              <a:t>From 150 Opening and Closing Prayers by Carl Koch, published by St. Mary’s Press, 1990</a:t>
            </a:r>
            <a:endParaRPr lang="en-US" dirty="0"/>
          </a:p>
          <a:p>
            <a:endParaRPr lang="en-US" dirty="0"/>
          </a:p>
        </p:txBody>
      </p:sp>
      <p:sp>
        <p:nvSpPr>
          <p:cNvPr id="3" name="Title 2"/>
          <p:cNvSpPr>
            <a:spLocks noGrp="1"/>
          </p:cNvSpPr>
          <p:nvPr>
            <p:ph type="title"/>
          </p:nvPr>
        </p:nvSpPr>
        <p:spPr/>
        <p:txBody>
          <a:bodyPr/>
          <a:lstStyle/>
          <a:p>
            <a:r>
              <a:rPr lang="en-US" sz="8000" dirty="0">
                <a:latin typeface="Freestyle Script" panose="030804020302050B0404" pitchFamily="66" charset="0"/>
              </a:rPr>
              <a:t>Closing Prayer</a:t>
            </a:r>
          </a:p>
        </p:txBody>
      </p:sp>
    </p:spTree>
    <p:extLst>
      <p:ext uri="{BB962C8B-B14F-4D97-AF65-F5344CB8AC3E}">
        <p14:creationId xmlns:p14="http://schemas.microsoft.com/office/powerpoint/2010/main" val="44668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0489" y="571501"/>
            <a:ext cx="3668911" cy="2400299"/>
          </a:xfrm>
        </p:spPr>
      </p:pic>
      <p:sp>
        <p:nvSpPr>
          <p:cNvPr id="4" name="Title 3"/>
          <p:cNvSpPr>
            <a:spLocks noGrp="1"/>
          </p:cNvSpPr>
          <p:nvPr>
            <p:ph type="title"/>
          </p:nvPr>
        </p:nvSpPr>
        <p:spPr>
          <a:xfrm>
            <a:off x="457200" y="3810000"/>
            <a:ext cx="8229600" cy="1905000"/>
          </a:xfrm>
        </p:spPr>
        <p:txBody>
          <a:bodyPr>
            <a:noAutofit/>
          </a:bodyPr>
          <a:lstStyle/>
          <a:p>
            <a:r>
              <a:rPr lang="en-US" sz="7200" b="1" dirty="0">
                <a:latin typeface="Freestyle Script" panose="030804020302050B0404" pitchFamily="66" charset="0"/>
              </a:rPr>
              <a:t>Mercy, Me!</a:t>
            </a:r>
            <a:br>
              <a:rPr lang="en-US" sz="7200" b="1" dirty="0">
                <a:latin typeface="Freestyle Script" panose="030804020302050B0404" pitchFamily="66" charset="0"/>
              </a:rPr>
            </a:br>
            <a:r>
              <a:rPr lang="en-US" sz="4800" dirty="0">
                <a:latin typeface="Freestyle Script" panose="030804020302050B0404" pitchFamily="66" charset="0"/>
              </a:rPr>
              <a:t>Handling Personal Conflict in a Merciful Way</a:t>
            </a:r>
            <a:br>
              <a:rPr lang="en-US" sz="7200" b="1" dirty="0">
                <a:latin typeface="Freestyle Script" panose="030804020302050B0404" pitchFamily="66" charset="0"/>
              </a:rPr>
            </a:br>
            <a:r>
              <a:rPr lang="en-US" sz="4000" b="1" dirty="0">
                <a:latin typeface="Freestyle Script" panose="030804020302050B0404" pitchFamily="66" charset="0"/>
              </a:rPr>
              <a:t> 21 October 2015</a:t>
            </a:r>
            <a:br>
              <a:rPr lang="en-US" sz="4000" b="1" dirty="0">
                <a:latin typeface="Freestyle Script" panose="030804020302050B0404" pitchFamily="66" charset="0"/>
              </a:rPr>
            </a:br>
            <a:endParaRPr lang="en-US" sz="4000" b="1" dirty="0">
              <a:latin typeface="Freestyle Script" panose="030804020302050B0404" pitchFamily="66" charset="0"/>
            </a:endParaRPr>
          </a:p>
        </p:txBody>
      </p:sp>
      <p:sp>
        <p:nvSpPr>
          <p:cNvPr id="7" name="TextBox 6"/>
          <p:cNvSpPr txBox="1"/>
          <p:nvPr/>
        </p:nvSpPr>
        <p:spPr>
          <a:xfrm>
            <a:off x="0" y="6519446"/>
            <a:ext cx="8229600" cy="338554"/>
          </a:xfrm>
          <a:prstGeom prst="rect">
            <a:avLst/>
          </a:prstGeom>
          <a:noFill/>
        </p:spPr>
        <p:txBody>
          <a:bodyPr wrap="square" rtlCol="0">
            <a:spAutoFit/>
          </a:bodyPr>
          <a:lstStyle/>
          <a:p>
            <a:r>
              <a:rPr lang="en-US" sz="1600" b="1" dirty="0"/>
              <a:t>Military Council of Catholic Women-Worldwide, Inc.</a:t>
            </a:r>
          </a:p>
        </p:txBody>
      </p:sp>
      <p:sp>
        <p:nvSpPr>
          <p:cNvPr id="9" name="Rectangle 8"/>
          <p:cNvSpPr/>
          <p:nvPr/>
        </p:nvSpPr>
        <p:spPr>
          <a:xfrm rot="5400000">
            <a:off x="3238500" y="38100"/>
            <a:ext cx="2438400" cy="3276600"/>
          </a:xfrm>
          <a:prstGeom prst="rect">
            <a:avLst/>
          </a:prstGeom>
          <a:noFill/>
        </p:spPr>
        <p:txBody>
          <a:bodyPr wrap="none" lIns="91440" tIns="45720" rIns="91440" bIns="45720">
            <a:prstTxWarp prst="textCircle">
              <a:avLst>
                <a:gd name="adj" fmla="val 72637"/>
              </a:avLst>
            </a:prstTxWarp>
            <a:spAutoFit/>
            <a:scene3d>
              <a:camera prst="orthographicFront"/>
              <a:lightRig rig="threePt" dir="t"/>
            </a:scene3d>
            <a:sp3d extrusionH="57150">
              <a:bevelT w="38100" h="38100"/>
            </a:sp3d>
          </a:bodyPr>
          <a:lstStyle/>
          <a:p>
            <a:pPr algn="ctr"/>
            <a:r>
              <a:rPr lang="en-US" sz="3600" i="1" spc="100" dirty="0">
                <a:ln w="18000">
                  <a:solidFill>
                    <a:schemeClr val="accent1">
                      <a:satMod val="200000"/>
                      <a:tint val="72000"/>
                    </a:schemeClr>
                  </a:solidFill>
                  <a:prstDash val="solid"/>
                </a:ln>
                <a:solidFill>
                  <a:schemeClr val="tx2">
                    <a:alpha val="5700"/>
                  </a:schemeClr>
                </a:solidFill>
              </a:rPr>
              <a:t>A Journey of Faith Presentation</a:t>
            </a:r>
            <a:endParaRPr lang="en-US" sz="3600" i="1" cap="none" spc="100" dirty="0">
              <a:ln w="18000">
                <a:solidFill>
                  <a:schemeClr val="accent1">
                    <a:satMod val="200000"/>
                    <a:tint val="72000"/>
                  </a:schemeClr>
                </a:solidFill>
                <a:prstDash val="solid"/>
              </a:ln>
              <a:solidFill>
                <a:schemeClr val="tx2">
                  <a:alpha val="5700"/>
                </a:schemeClr>
              </a:solidFill>
            </a:endParaRPr>
          </a:p>
        </p:txBody>
      </p:sp>
      <p:sp>
        <p:nvSpPr>
          <p:cNvPr id="2" name="TextBox 1"/>
          <p:cNvSpPr txBox="1"/>
          <p:nvPr/>
        </p:nvSpPr>
        <p:spPr>
          <a:xfrm>
            <a:off x="7177424" y="6226314"/>
            <a:ext cx="1737976" cy="707886"/>
          </a:xfrm>
          <a:prstGeom prst="rect">
            <a:avLst/>
          </a:prstGeom>
          <a:noFill/>
        </p:spPr>
        <p:txBody>
          <a:bodyPr wrap="none" rtlCol="0">
            <a:spAutoFit/>
          </a:bodyPr>
          <a:lstStyle/>
          <a:p>
            <a:r>
              <a:rPr lang="en-US" sz="4000" b="1" dirty="0">
                <a:solidFill>
                  <a:srgbClr val="895D1D"/>
                </a:solidFill>
                <a:latin typeface="Freestyle Script" panose="030804020302050B0404" pitchFamily="66" charset="0"/>
                <a:ea typeface="+mj-ea"/>
                <a:cs typeface="+mj-cs"/>
              </a:rPr>
              <a:t>Erin Lunday</a:t>
            </a:r>
            <a:endParaRPr lang="en-US" dirty="0"/>
          </a:p>
        </p:txBody>
      </p:sp>
    </p:spTree>
    <p:extLst>
      <p:ext uri="{BB962C8B-B14F-4D97-AF65-F5344CB8AC3E}">
        <p14:creationId xmlns:p14="http://schemas.microsoft.com/office/powerpoint/2010/main" val="171919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0489" y="571501"/>
            <a:ext cx="3668911" cy="2400299"/>
          </a:xfrm>
        </p:spPr>
      </p:pic>
      <p:sp>
        <p:nvSpPr>
          <p:cNvPr id="4" name="Title 3"/>
          <p:cNvSpPr>
            <a:spLocks noGrp="1"/>
          </p:cNvSpPr>
          <p:nvPr>
            <p:ph type="title"/>
          </p:nvPr>
        </p:nvSpPr>
        <p:spPr>
          <a:xfrm>
            <a:off x="457200" y="3810000"/>
            <a:ext cx="8229600" cy="1905000"/>
          </a:xfrm>
        </p:spPr>
        <p:txBody>
          <a:bodyPr>
            <a:noAutofit/>
          </a:bodyPr>
          <a:lstStyle/>
          <a:p>
            <a:r>
              <a:rPr lang="en-US" sz="7200" b="1" dirty="0">
                <a:latin typeface="Freestyle Script" panose="030804020302050B0404" pitchFamily="66" charset="0"/>
              </a:rPr>
              <a:t>Participant’s Workbook</a:t>
            </a:r>
            <a:endParaRPr lang="en-US" sz="4000" b="1" dirty="0">
              <a:latin typeface="Freestyle Script" panose="030804020302050B0404" pitchFamily="66" charset="0"/>
            </a:endParaRPr>
          </a:p>
        </p:txBody>
      </p:sp>
      <p:sp>
        <p:nvSpPr>
          <p:cNvPr id="7" name="TextBox 6"/>
          <p:cNvSpPr txBox="1"/>
          <p:nvPr/>
        </p:nvSpPr>
        <p:spPr>
          <a:xfrm>
            <a:off x="0" y="6519446"/>
            <a:ext cx="8229600" cy="338554"/>
          </a:xfrm>
          <a:prstGeom prst="rect">
            <a:avLst/>
          </a:prstGeom>
          <a:noFill/>
        </p:spPr>
        <p:txBody>
          <a:bodyPr wrap="square" rtlCol="0">
            <a:spAutoFit/>
          </a:bodyPr>
          <a:lstStyle/>
          <a:p>
            <a:r>
              <a:rPr lang="en-US" sz="1600" b="1" dirty="0"/>
              <a:t>Military Council of Catholic Women-Worldwide, Inc.</a:t>
            </a:r>
          </a:p>
        </p:txBody>
      </p:sp>
      <p:sp>
        <p:nvSpPr>
          <p:cNvPr id="9" name="Rectangle 8"/>
          <p:cNvSpPr/>
          <p:nvPr/>
        </p:nvSpPr>
        <p:spPr>
          <a:xfrm rot="5400000">
            <a:off x="3238500" y="38100"/>
            <a:ext cx="2438400" cy="3276600"/>
          </a:xfrm>
          <a:prstGeom prst="rect">
            <a:avLst/>
          </a:prstGeom>
          <a:noFill/>
        </p:spPr>
        <p:txBody>
          <a:bodyPr wrap="none" lIns="91440" tIns="45720" rIns="91440" bIns="45720">
            <a:prstTxWarp prst="textCircle">
              <a:avLst>
                <a:gd name="adj" fmla="val 72637"/>
              </a:avLst>
            </a:prstTxWarp>
            <a:spAutoFit/>
            <a:scene3d>
              <a:camera prst="orthographicFront"/>
              <a:lightRig rig="threePt" dir="t"/>
            </a:scene3d>
            <a:sp3d extrusionH="57150">
              <a:bevelT w="38100" h="38100"/>
            </a:sp3d>
          </a:bodyPr>
          <a:lstStyle/>
          <a:p>
            <a:pPr algn="ctr"/>
            <a:r>
              <a:rPr lang="en-US" sz="3600" i="1" spc="100" dirty="0">
                <a:ln w="18000">
                  <a:solidFill>
                    <a:schemeClr val="accent1">
                      <a:satMod val="200000"/>
                      <a:tint val="72000"/>
                    </a:schemeClr>
                  </a:solidFill>
                  <a:prstDash val="solid"/>
                </a:ln>
                <a:solidFill>
                  <a:schemeClr val="tx2">
                    <a:alpha val="5700"/>
                  </a:schemeClr>
                </a:solidFill>
              </a:rPr>
              <a:t>A Journey of Faith Presentation</a:t>
            </a:r>
            <a:endParaRPr lang="en-US" sz="3600" i="1" cap="none" spc="100" dirty="0">
              <a:ln w="18000">
                <a:solidFill>
                  <a:schemeClr val="accent1">
                    <a:satMod val="200000"/>
                    <a:tint val="72000"/>
                  </a:schemeClr>
                </a:solidFill>
                <a:prstDash val="solid"/>
              </a:ln>
              <a:solidFill>
                <a:schemeClr val="tx2">
                  <a:alpha val="5700"/>
                </a:schemeClr>
              </a:solidFill>
            </a:endParaRPr>
          </a:p>
        </p:txBody>
      </p:sp>
    </p:spTree>
    <p:extLst>
      <p:ext uri="{BB962C8B-B14F-4D97-AF65-F5344CB8AC3E}">
        <p14:creationId xmlns:p14="http://schemas.microsoft.com/office/powerpoint/2010/main" val="27167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600" dirty="0"/>
              <a:t>Apples to Apples…</a:t>
            </a:r>
          </a:p>
        </p:txBody>
      </p:sp>
      <p:sp>
        <p:nvSpPr>
          <p:cNvPr id="3" name="Title 2"/>
          <p:cNvSpPr>
            <a:spLocks noGrp="1"/>
          </p:cNvSpPr>
          <p:nvPr>
            <p:ph type="title"/>
          </p:nvPr>
        </p:nvSpPr>
        <p:spPr/>
        <p:txBody>
          <a:bodyPr/>
          <a:lstStyle/>
          <a:p>
            <a:r>
              <a:rPr lang="en-US" sz="8000" dirty="0">
                <a:latin typeface="Freestyle Script" panose="030804020302050B0404" pitchFamily="66" charset="0"/>
              </a:rPr>
              <a:t>Ice Breaker</a:t>
            </a:r>
          </a:p>
        </p:txBody>
      </p:sp>
    </p:spTree>
    <p:extLst>
      <p:ext uri="{BB962C8B-B14F-4D97-AF65-F5344CB8AC3E}">
        <p14:creationId xmlns:p14="http://schemas.microsoft.com/office/powerpoint/2010/main" val="382535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4800" dirty="0"/>
              <a:t>A difference in opinion or purpose that frustrates someone’s goals or desires.</a:t>
            </a:r>
          </a:p>
        </p:txBody>
      </p:sp>
      <p:sp>
        <p:nvSpPr>
          <p:cNvPr id="3" name="Title 2"/>
          <p:cNvSpPr>
            <a:spLocks noGrp="1"/>
          </p:cNvSpPr>
          <p:nvPr>
            <p:ph type="title"/>
          </p:nvPr>
        </p:nvSpPr>
        <p:spPr/>
        <p:txBody>
          <a:bodyPr/>
          <a:lstStyle/>
          <a:p>
            <a:r>
              <a:rPr lang="en-US" sz="8000" dirty="0">
                <a:latin typeface="Freestyle Script" panose="030804020302050B0404" pitchFamily="66" charset="0"/>
              </a:rPr>
              <a:t>Definition of Conflict</a:t>
            </a:r>
          </a:p>
        </p:txBody>
      </p:sp>
    </p:spTree>
    <p:extLst>
      <p:ext uri="{BB962C8B-B14F-4D97-AF65-F5344CB8AC3E}">
        <p14:creationId xmlns:p14="http://schemas.microsoft.com/office/powerpoint/2010/main" val="277774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 Poor Communication</a:t>
            </a:r>
          </a:p>
          <a:p>
            <a:r>
              <a:rPr lang="en-US" dirty="0"/>
              <a:t>2) Difference in Values and Goals, Gifts, Calling, Priorities, Expectations, Interests or Opinions</a:t>
            </a:r>
          </a:p>
          <a:p>
            <a:r>
              <a:rPr lang="en-US" dirty="0"/>
              <a:t>3) Competition over Limited Resources (time and money)</a:t>
            </a:r>
          </a:p>
          <a:p>
            <a:r>
              <a:rPr lang="en-US" dirty="0"/>
              <a:t>4) Caused or Aggravated by Sinful Attitudes and Habits that lead to sinful words and actions (pg. 29)</a:t>
            </a:r>
          </a:p>
        </p:txBody>
      </p:sp>
      <p:sp>
        <p:nvSpPr>
          <p:cNvPr id="3" name="Title 2"/>
          <p:cNvSpPr>
            <a:spLocks noGrp="1"/>
          </p:cNvSpPr>
          <p:nvPr>
            <p:ph type="title"/>
          </p:nvPr>
        </p:nvSpPr>
        <p:spPr/>
        <p:txBody>
          <a:bodyPr/>
          <a:lstStyle/>
          <a:p>
            <a:r>
              <a:rPr lang="en-US" sz="7200" dirty="0">
                <a:latin typeface="Freestyle Script" panose="030804020302050B0404" pitchFamily="66" charset="0"/>
              </a:rPr>
              <a:t>Causes of Conflict and Division</a:t>
            </a:r>
          </a:p>
        </p:txBody>
      </p:sp>
    </p:spTree>
    <p:extLst>
      <p:ext uri="{BB962C8B-B14F-4D97-AF65-F5344CB8AC3E}">
        <p14:creationId xmlns:p14="http://schemas.microsoft.com/office/powerpoint/2010/main" val="8270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How Some Might Choose to Respond</a:t>
            </a:r>
          </a:p>
          <a:p>
            <a:r>
              <a:rPr lang="en-US" dirty="0"/>
              <a:t>Matthew 18:16-17</a:t>
            </a:r>
          </a:p>
          <a:p>
            <a:pPr lvl="1"/>
            <a:r>
              <a:rPr lang="en-US" dirty="0"/>
              <a:t>If your brother</a:t>
            </a:r>
            <a:r>
              <a:rPr lang="en-US" baseline="30000" dirty="0">
                <a:hlinkClick r:id="rId2"/>
              </a:rPr>
              <a:t>*</a:t>
            </a:r>
            <a:r>
              <a:rPr lang="en-US" dirty="0"/>
              <a:t> sins [against you], go and tell him his fault between you and him alone. If he listens to you, you have won over your brother. </a:t>
            </a:r>
            <a:r>
              <a:rPr lang="en-US" u="sng" dirty="0"/>
              <a:t>16</a:t>
            </a:r>
            <a:r>
              <a:rPr lang="en-US" baseline="30000" dirty="0">
                <a:hlinkClick r:id="rId2"/>
              </a:rPr>
              <a:t>*</a:t>
            </a:r>
            <a:r>
              <a:rPr lang="en-US" dirty="0"/>
              <a:t> </a:t>
            </a:r>
            <a:r>
              <a:rPr lang="en-US" baseline="30000" dirty="0">
                <a:hlinkClick r:id="rId2"/>
              </a:rPr>
              <a:t>i</a:t>
            </a:r>
            <a:r>
              <a:rPr lang="en-US" dirty="0"/>
              <a:t> If he does not listen, take one or two others along with you, so that ‘every fact may be established on the testimony of two or three witnesses.’ </a:t>
            </a:r>
            <a:r>
              <a:rPr lang="en-US" u="sng" dirty="0"/>
              <a:t>17</a:t>
            </a:r>
            <a:r>
              <a:rPr lang="en-US" baseline="30000" dirty="0">
                <a:hlinkClick r:id="rId2"/>
              </a:rPr>
              <a:t>j</a:t>
            </a:r>
            <a:r>
              <a:rPr lang="en-US" dirty="0"/>
              <a:t> If he refuses to listen to them, tell the church.</a:t>
            </a:r>
            <a:r>
              <a:rPr lang="en-US" baseline="30000" dirty="0">
                <a:hlinkClick r:id="rId2"/>
              </a:rPr>
              <a:t>*</a:t>
            </a:r>
            <a:r>
              <a:rPr lang="en-US" dirty="0"/>
              <a:t> If he refuses to listen even to the church, then treat him as you would a Gentile or a tax collector.</a:t>
            </a:r>
          </a:p>
          <a:p>
            <a:endParaRPr lang="en-US" dirty="0"/>
          </a:p>
        </p:txBody>
      </p:sp>
      <p:sp>
        <p:nvSpPr>
          <p:cNvPr id="3" name="Title 2"/>
          <p:cNvSpPr>
            <a:spLocks noGrp="1"/>
          </p:cNvSpPr>
          <p:nvPr>
            <p:ph type="title"/>
          </p:nvPr>
        </p:nvSpPr>
        <p:spPr/>
        <p:txBody>
          <a:bodyPr/>
          <a:lstStyle/>
          <a:p>
            <a:r>
              <a:rPr lang="en-US" sz="7200" dirty="0">
                <a:latin typeface="Freestyle Script" panose="030804020302050B0404" pitchFamily="66" charset="0"/>
              </a:rPr>
              <a:t>Response to Conflict</a:t>
            </a:r>
          </a:p>
        </p:txBody>
      </p:sp>
    </p:spTree>
    <p:extLst>
      <p:ext uri="{BB962C8B-B14F-4D97-AF65-F5344CB8AC3E}">
        <p14:creationId xmlns:p14="http://schemas.microsoft.com/office/powerpoint/2010/main" val="350586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ope">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087880"/>
            <a:ext cx="8471572" cy="4389120"/>
          </a:xfrm>
          <a:prstGeom prst="rect">
            <a:avLst/>
          </a:prstGeom>
          <a:noFill/>
          <a:ln>
            <a:noFill/>
          </a:ln>
        </p:spPr>
      </p:pic>
      <p:sp>
        <p:nvSpPr>
          <p:cNvPr id="3" name="TextBox 2"/>
          <p:cNvSpPr txBox="1"/>
          <p:nvPr/>
        </p:nvSpPr>
        <p:spPr>
          <a:xfrm>
            <a:off x="4207060" y="6443246"/>
            <a:ext cx="4708340" cy="338554"/>
          </a:xfrm>
          <a:prstGeom prst="rect">
            <a:avLst/>
          </a:prstGeom>
          <a:noFill/>
        </p:spPr>
        <p:txBody>
          <a:bodyPr wrap="none" rtlCol="0">
            <a:spAutoFit/>
          </a:bodyPr>
          <a:lstStyle/>
          <a:p>
            <a:r>
              <a:rPr lang="en-US" sz="1600" b="1" dirty="0"/>
              <a:t>From:  Ken Sande’s Book “The Peacemaker”p.22</a:t>
            </a:r>
          </a:p>
        </p:txBody>
      </p:sp>
      <p:sp>
        <p:nvSpPr>
          <p:cNvPr id="10" name="Title 2"/>
          <p:cNvSpPr>
            <a:spLocks noGrp="1"/>
          </p:cNvSpPr>
          <p:nvPr>
            <p:ph type="title"/>
          </p:nvPr>
        </p:nvSpPr>
        <p:spPr>
          <a:xfrm>
            <a:off x="688491" y="570157"/>
            <a:ext cx="7756263" cy="1054250"/>
          </a:xfrm>
        </p:spPr>
        <p:txBody>
          <a:bodyPr/>
          <a:lstStyle/>
          <a:p>
            <a:r>
              <a:rPr lang="en-US" sz="8000" dirty="0">
                <a:latin typeface="Freestyle Script" panose="030804020302050B0404" pitchFamily="66" charset="0"/>
              </a:rPr>
              <a:t>Responses to Conflict</a:t>
            </a:r>
          </a:p>
        </p:txBody>
      </p:sp>
    </p:spTree>
    <p:extLst>
      <p:ext uri="{BB962C8B-B14F-4D97-AF65-F5344CB8AC3E}">
        <p14:creationId xmlns:p14="http://schemas.microsoft.com/office/powerpoint/2010/main" val="356054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Question: "What does the Bible say about conflict resolution?“</a:t>
            </a:r>
          </a:p>
          <a:p>
            <a:r>
              <a:rPr lang="en-US" dirty="0"/>
              <a:t>We’re to “let all bitterness and wrath and anger and clamor and slander be put away from [us], along with all malice” (Ephesians 4:31). </a:t>
            </a:r>
          </a:p>
          <a:p>
            <a:r>
              <a:rPr lang="en-US" dirty="0"/>
              <a:t>Failure to do this results in division in the body of Christ and grief to the Holy Spirit. We’re also told that we’re not to allow a “root of bitterness” to spring up among us, leading to trouble and defilement (Hebrews 12:15). Clearly, a biblical method of conflict resolution is needed.</a:t>
            </a:r>
          </a:p>
          <a:p>
            <a:r>
              <a:rPr lang="en-US" dirty="0"/>
              <a:t>Case Studies…</a:t>
            </a:r>
          </a:p>
        </p:txBody>
      </p:sp>
      <p:sp>
        <p:nvSpPr>
          <p:cNvPr id="3" name="Title 2"/>
          <p:cNvSpPr>
            <a:spLocks noGrp="1"/>
          </p:cNvSpPr>
          <p:nvPr>
            <p:ph type="title"/>
          </p:nvPr>
        </p:nvSpPr>
        <p:spPr/>
        <p:txBody>
          <a:bodyPr/>
          <a:lstStyle/>
          <a:p>
            <a:r>
              <a:rPr lang="en-US" sz="8000" dirty="0">
                <a:latin typeface="Freestyle Script" panose="030804020302050B0404" pitchFamily="66" charset="0"/>
              </a:rPr>
              <a:t>Conflict Resolution</a:t>
            </a:r>
          </a:p>
        </p:txBody>
      </p:sp>
    </p:spTree>
    <p:extLst>
      <p:ext uri="{BB962C8B-B14F-4D97-AF65-F5344CB8AC3E}">
        <p14:creationId xmlns:p14="http://schemas.microsoft.com/office/powerpoint/2010/main" val="276265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36656" y="2370137"/>
            <a:ext cx="3870688" cy="3878263"/>
          </a:xfrm>
          <a:prstGeom prst="rect">
            <a:avLst/>
          </a:prstGeom>
          <a:ln w="88900" cap="sq" cmpd="thickThin">
            <a:solidFill>
              <a:srgbClr val="000000"/>
            </a:solidFill>
            <a:prstDash val="solid"/>
            <a:miter lim="800000"/>
          </a:ln>
          <a:effectLst>
            <a:innerShdw blurRad="76200">
              <a:srgbClr val="000000"/>
            </a:innerShdw>
          </a:effectLst>
        </p:spPr>
      </p:pic>
      <p:sp>
        <p:nvSpPr>
          <p:cNvPr id="3" name="Title 2"/>
          <p:cNvSpPr>
            <a:spLocks noGrp="1"/>
          </p:cNvSpPr>
          <p:nvPr>
            <p:ph type="title"/>
          </p:nvPr>
        </p:nvSpPr>
        <p:spPr/>
        <p:txBody>
          <a:bodyPr/>
          <a:lstStyle/>
          <a:p>
            <a:r>
              <a:rPr lang="en-US" dirty="0">
                <a:latin typeface="Freestyle Script" panose="030804020302050B0404" pitchFamily="66" charset="0"/>
              </a:rPr>
              <a:t>Make Me An Instrument of Your Peace</a:t>
            </a:r>
          </a:p>
        </p:txBody>
      </p:sp>
    </p:spTree>
    <p:extLst>
      <p:ext uri="{BB962C8B-B14F-4D97-AF65-F5344CB8AC3E}">
        <p14:creationId xmlns:p14="http://schemas.microsoft.com/office/powerpoint/2010/main" val="285364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latin typeface="Freestyle Script" panose="030804020302050B0404" pitchFamily="66" charset="0"/>
              </a:rPr>
              <a:t>Advice From St. Paul…</a:t>
            </a:r>
          </a:p>
        </p:txBody>
      </p:sp>
      <p:sp>
        <p:nvSpPr>
          <p:cNvPr id="2" name="Content Placeholder 1"/>
          <p:cNvSpPr>
            <a:spLocks noGrp="1"/>
          </p:cNvSpPr>
          <p:nvPr>
            <p:ph sz="quarter" idx="13"/>
          </p:nvPr>
        </p:nvSpPr>
        <p:spPr>
          <a:ln>
            <a:solidFill>
              <a:schemeClr val="tx2">
                <a:lumMod val="60000"/>
                <a:lumOff val="40000"/>
              </a:schemeClr>
            </a:solidFill>
          </a:ln>
        </p:spPr>
        <p:txBody>
          <a:bodyPr>
            <a:normAutofit lnSpcReduction="10000"/>
          </a:bodyPr>
          <a:lstStyle/>
          <a:p>
            <a:pPr marL="0" indent="0">
              <a:buNone/>
            </a:pPr>
            <a:r>
              <a:rPr lang="en-US" sz="2200" b="1" dirty="0">
                <a:solidFill>
                  <a:schemeClr val="tx2">
                    <a:lumMod val="75000"/>
                  </a:schemeClr>
                </a:solidFill>
              </a:rPr>
              <a:t>May the God of endurance and encouragement grant you to think in harmony with one another, in keeping with Christ Jesus, that with one accord you may with one voice glorify the God and Father of our</a:t>
            </a:r>
            <a:endParaRPr lang="en-US" sz="2200" dirty="0">
              <a:solidFill>
                <a:schemeClr val="tx2">
                  <a:lumMod val="75000"/>
                </a:schemeClr>
              </a:solidFill>
            </a:endParaRPr>
          </a:p>
          <a:p>
            <a:pPr marL="0" indent="0">
              <a:buNone/>
            </a:pPr>
            <a:r>
              <a:rPr lang="en-US" sz="2200" b="1" dirty="0">
                <a:solidFill>
                  <a:schemeClr val="tx2">
                    <a:lumMod val="75000"/>
                  </a:schemeClr>
                </a:solidFill>
              </a:rPr>
              <a:t>Lord Jesus Christ."</a:t>
            </a:r>
            <a:endParaRPr lang="en-US" sz="2200" dirty="0">
              <a:solidFill>
                <a:schemeClr val="tx2">
                  <a:lumMod val="75000"/>
                </a:schemeClr>
              </a:solidFill>
            </a:endParaRPr>
          </a:p>
          <a:p>
            <a:pPr marL="0" indent="0">
              <a:buNone/>
            </a:pPr>
            <a:r>
              <a:rPr lang="en-US" sz="2200" dirty="0">
                <a:solidFill>
                  <a:schemeClr val="tx2">
                    <a:lumMod val="75000"/>
                  </a:schemeClr>
                </a:solidFill>
              </a:rPr>
              <a:t>(Romans 15:5-6)</a:t>
            </a:r>
            <a:br>
              <a:rPr lang="en-US" dirty="0"/>
            </a:br>
            <a:r>
              <a:rPr lang="en-US" dirty="0"/>
              <a:t> </a:t>
            </a:r>
          </a:p>
          <a:p>
            <a:pPr marL="0" indent="0">
              <a:buNone/>
            </a:pPr>
            <a:endParaRPr lang="en-US" dirty="0"/>
          </a:p>
        </p:txBody>
      </p:sp>
      <p:sp>
        <p:nvSpPr>
          <p:cNvPr id="5" name="Content Placeholder 4"/>
          <p:cNvSpPr>
            <a:spLocks noGrp="1"/>
          </p:cNvSpPr>
          <p:nvPr>
            <p:ph sz="quarter" idx="14"/>
          </p:nvPr>
        </p:nvSpPr>
        <p:spPr>
          <a:ln>
            <a:solidFill>
              <a:schemeClr val="tx2">
                <a:lumMod val="60000"/>
                <a:lumOff val="40000"/>
              </a:schemeClr>
            </a:solidFill>
          </a:ln>
        </p:spPr>
        <p:txBody>
          <a:bodyPr>
            <a:normAutofit fontScale="85000" lnSpcReduction="20000"/>
          </a:bodyPr>
          <a:lstStyle/>
          <a:p>
            <a:pPr marL="0" indent="0">
              <a:buNone/>
            </a:pPr>
            <a:r>
              <a:rPr lang="en-US" b="1" dirty="0">
                <a:solidFill>
                  <a:schemeClr val="tx2">
                    <a:lumMod val="75000"/>
                  </a:schemeClr>
                </a:solidFill>
              </a:rPr>
              <a:t>Finally, brothers, rejoice. Mend your ways, encourage one another, agree with one another, live in peace, and the God of love and peace will be with you. Greet one another with a holy kiss.</a:t>
            </a:r>
          </a:p>
          <a:p>
            <a:pPr marL="0" indent="0">
              <a:buNone/>
            </a:pPr>
            <a:endParaRPr lang="en-US" dirty="0">
              <a:solidFill>
                <a:schemeClr val="tx2">
                  <a:lumMod val="75000"/>
                </a:schemeClr>
              </a:solidFill>
            </a:endParaRPr>
          </a:p>
          <a:p>
            <a:pPr marL="0" indent="0">
              <a:buNone/>
            </a:pPr>
            <a:r>
              <a:rPr lang="en-US" b="1" dirty="0">
                <a:solidFill>
                  <a:schemeClr val="tx2">
                    <a:lumMod val="75000"/>
                  </a:schemeClr>
                </a:solidFill>
              </a:rPr>
              <a:t>All the holy ones greet you. The grace of the Lord Jesus Christ and the love of God and the fellowship of the holy Spirit be with all of you.“ </a:t>
            </a:r>
          </a:p>
          <a:p>
            <a:pPr marL="0" indent="0">
              <a:buNone/>
            </a:pPr>
            <a:r>
              <a:rPr lang="en-US" dirty="0">
                <a:solidFill>
                  <a:schemeClr val="tx2">
                    <a:lumMod val="75000"/>
                  </a:schemeClr>
                </a:solidFill>
              </a:rPr>
              <a:t>(2 Corinthians 13:11-13)</a:t>
            </a:r>
          </a:p>
          <a:p>
            <a:pPr marL="0" indent="0">
              <a:buNone/>
            </a:pPr>
            <a:endParaRPr lang="en-US" dirty="0"/>
          </a:p>
        </p:txBody>
      </p:sp>
    </p:spTree>
    <p:extLst>
      <p:ext uri="{BB962C8B-B14F-4D97-AF65-F5344CB8AC3E}">
        <p14:creationId xmlns:p14="http://schemas.microsoft.com/office/powerpoint/2010/main" val="18732264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427</TotalTime>
  <Words>1011</Words>
  <Application>Microsoft Office PowerPoint</Application>
  <PresentationFormat>On-screen Show (4:3)</PresentationFormat>
  <Paragraphs>67</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Book Antiqua</vt:lpstr>
      <vt:lpstr>Calibri</vt:lpstr>
      <vt:lpstr>Freestyle Script</vt:lpstr>
      <vt:lpstr>Wingdings</vt:lpstr>
      <vt:lpstr>Hardcover</vt:lpstr>
      <vt:lpstr>Mercy, Me! Handling Personal Conflict in a Merciful Way  21 October 2015 </vt:lpstr>
      <vt:lpstr>Ice Breaker</vt:lpstr>
      <vt:lpstr>Definition of Conflict</vt:lpstr>
      <vt:lpstr>Causes of Conflict and Division</vt:lpstr>
      <vt:lpstr>Response to Conflict</vt:lpstr>
      <vt:lpstr>Responses to Conflict</vt:lpstr>
      <vt:lpstr>Conflict Resolution</vt:lpstr>
      <vt:lpstr>Make Me An Instrument of Your Peace</vt:lpstr>
      <vt:lpstr>Advice From St. Paul…</vt:lpstr>
      <vt:lpstr>How Much Are You Willing to Give?  (in and let go)</vt:lpstr>
      <vt:lpstr>Advice for CWOC Leaders…</vt:lpstr>
      <vt:lpstr>Closing Prayer</vt:lpstr>
      <vt:lpstr>Mercy, Me! Handling Personal Conflict in a Merciful Way  21 October 2015 </vt:lpstr>
      <vt:lpstr>Participant’s Workbook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Your Story:   Writing Your Spiritual Autobiography</dc:title>
  <dc:creator>Erin</dc:creator>
  <cp:lastModifiedBy>Chris Harry</cp:lastModifiedBy>
  <cp:revision>21</cp:revision>
  <dcterms:created xsi:type="dcterms:W3CDTF">2015-01-08T01:09:26Z</dcterms:created>
  <dcterms:modified xsi:type="dcterms:W3CDTF">2022-09-19T16:19:52Z</dcterms:modified>
</cp:coreProperties>
</file>